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2" r:id="rId1"/>
  </p:sldMasterIdLst>
  <p:notesMasterIdLst>
    <p:notesMasterId r:id="rId7"/>
  </p:notesMasterIdLst>
  <p:sldIdLst>
    <p:sldId id="256" r:id="rId2"/>
    <p:sldId id="270" r:id="rId3"/>
    <p:sldId id="271" r:id="rId4"/>
    <p:sldId id="267" r:id="rId5"/>
    <p:sldId id="272" r:id="rId6"/>
  </p:sldIdLst>
  <p:sldSz cx="9144000" cy="5143500" type="screen16x9"/>
  <p:notesSz cx="6858000" cy="9144000"/>
  <p:embeddedFontLst>
    <p:embeddedFont>
      <p:font typeface="Wingdings 3" panose="05040102010807070707" pitchFamily="18" charset="2"/>
      <p:regular r:id="rId8"/>
    </p:embeddedFont>
    <p:embeddedFont>
      <p:font typeface="Raleway" panose="020B0604020202020204" charset="-52"/>
      <p:regular r:id="rId9"/>
      <p:bold r:id="rId10"/>
      <p:italic r:id="rId11"/>
      <p:boldItalic r:id="rId12"/>
    </p:embeddedFont>
    <p:embeddedFont>
      <p:font typeface="Trebuchet MS" panose="020B060302020202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sander AA. Norka" initials="AAN" lastIdx="18" clrIdx="0">
    <p:extLst>
      <p:ext uri="{19B8F6BF-5375-455C-9EA6-DF929625EA0E}">
        <p15:presenceInfo xmlns:p15="http://schemas.microsoft.com/office/powerpoint/2012/main" userId="S-1-5-21-3470141006-344096307-637694568-12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4C57B4-332B-4119-A1B0-25F4B098B245}">
  <a:tblStyle styleId="{9B4C57B4-332B-4119-A1B0-25F4B098B2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6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5048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5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78be48be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78be48be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209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78be48be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78be48be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386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965474a9_3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965474a9_3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29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78be48be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78be48be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86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029865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047691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35963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6668209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291983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930849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0694576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5802912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30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798415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3282673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796745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507877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321997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21082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096812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714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D7809-6AC9-462C-8AF6-279520FC1E16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41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800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732105" y="1173666"/>
            <a:ext cx="6630510" cy="2639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400" b="1" dirty="0" smtClean="0"/>
              <a:t>ОТЧЕТ ДЕПУТАТА ГОРОДСКОЙ ДУМЫ </a:t>
            </a:r>
            <a:br>
              <a:rPr lang="ru-RU" sz="2400" b="1" dirty="0" smtClean="0"/>
            </a:br>
            <a:r>
              <a:rPr lang="ru-RU" sz="2400" b="1" dirty="0" smtClean="0"/>
              <a:t>МУНИЦИПАЛЬНОГО ОБРАЗОВАНИЯ ГОРОД НОВЫЙ УРЕНГОЙ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ПАЦЕВИЧА МИХАИЛА СЕРГЕЕВИЧА </a:t>
            </a:r>
            <a:br>
              <a:rPr lang="ru-RU" sz="2400" b="1" dirty="0" smtClean="0"/>
            </a:br>
            <a:r>
              <a:rPr lang="ru-RU" sz="2400" b="1" dirty="0" smtClean="0"/>
              <a:t>О ДЕПУТАТСКОЙ ДЕЯТЕЛЬНОСТИ </a:t>
            </a:r>
            <a:br>
              <a:rPr lang="ru-RU" sz="2400" b="1" dirty="0" smtClean="0"/>
            </a:br>
            <a:r>
              <a:rPr lang="ru-RU" sz="2400" b="1" dirty="0" smtClean="0"/>
              <a:t>ЗА 2020 ГОД И 1-Е ПОЛУГОДИЕ 2021 ГОДА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4" t="10722" r="22055" b="5646"/>
          <a:stretch/>
        </p:blipFill>
        <p:spPr>
          <a:xfrm>
            <a:off x="7945121" y="108375"/>
            <a:ext cx="1071050" cy="126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4" t="10722" r="22055" b="5646"/>
          <a:stretch/>
        </p:blipFill>
        <p:spPr>
          <a:xfrm>
            <a:off x="7945121" y="108375"/>
            <a:ext cx="1071050" cy="12653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2149" y="100652"/>
            <a:ext cx="5229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ПАРТИЙНЫЙ ПРОЕКТ «КРЕПКАЯ СЕМЬЯ»</a:t>
            </a:r>
            <a:endParaRPr lang="ru-RU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8" y="562188"/>
            <a:ext cx="3884003" cy="2187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7875" y="2530672"/>
            <a:ext cx="3253837" cy="1830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8" y="2887980"/>
            <a:ext cx="3884003" cy="2184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5470" y="913044"/>
            <a:ext cx="2806853" cy="2105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77" y="3491891"/>
            <a:ext cx="2107789" cy="1580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4" t="10722" r="22055" b="5646"/>
          <a:stretch/>
        </p:blipFill>
        <p:spPr>
          <a:xfrm>
            <a:off x="7945121" y="108375"/>
            <a:ext cx="1071050" cy="12653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2095" y="108375"/>
            <a:ext cx="42274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ВОЛОНТЕРСКАЯ ДЕЯТЕЛЬНОСТЬ</a:t>
            </a:r>
            <a:endParaRPr lang="ru-RU" sz="2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9" b="36131"/>
          <a:stretch/>
        </p:blipFill>
        <p:spPr>
          <a:xfrm>
            <a:off x="170973" y="568960"/>
            <a:ext cx="2502243" cy="1842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5" b="36132"/>
          <a:stretch/>
        </p:blipFill>
        <p:spPr>
          <a:xfrm>
            <a:off x="2818936" y="2763520"/>
            <a:ext cx="2295446" cy="2255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b="39950"/>
          <a:stretch/>
        </p:blipFill>
        <p:spPr>
          <a:xfrm>
            <a:off x="170972" y="2553547"/>
            <a:ext cx="2502243" cy="2465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2" b="29415"/>
          <a:stretch/>
        </p:blipFill>
        <p:spPr>
          <a:xfrm>
            <a:off x="2818936" y="568960"/>
            <a:ext cx="2088649" cy="2052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b="36263"/>
          <a:stretch/>
        </p:blipFill>
        <p:spPr>
          <a:xfrm>
            <a:off x="5053305" y="568960"/>
            <a:ext cx="2085788" cy="20551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1" b="33366"/>
          <a:stretch/>
        </p:blipFill>
        <p:spPr>
          <a:xfrm>
            <a:off x="5260103" y="2763520"/>
            <a:ext cx="2295446" cy="22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90" y="233530"/>
            <a:ext cx="4254600" cy="48180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23"/>
          <p:cNvSpPr txBox="1">
            <a:spLocks noGrp="1"/>
          </p:cNvSpPr>
          <p:nvPr>
            <p:ph type="body" idx="4294967295"/>
          </p:nvPr>
        </p:nvSpPr>
        <p:spPr>
          <a:xfrm>
            <a:off x="703891" y="1566800"/>
            <a:ext cx="3432175" cy="28400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Raleway"/>
              <a:buChar char="➔"/>
              <a:tabLst>
                <a:tab pos="271463" algn="l"/>
              </a:tabLst>
            </a:pPr>
            <a:r>
              <a:rPr lang="ru" sz="850" b="1" dirty="0" smtClean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Проект</a:t>
            </a:r>
            <a:r>
              <a:rPr lang="ru" sz="850" dirty="0" smtClean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 sz="850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«</a:t>
            </a:r>
            <a:r>
              <a:rPr lang="ru" sz="850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ЯРКО</a:t>
            </a:r>
            <a:r>
              <a:rPr lang="ru" sz="850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 – </a:t>
            </a:r>
            <a:r>
              <a:rPr lang="ru" sz="850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Я</a:t>
            </a:r>
            <a:r>
              <a:rPr lang="ru" sz="850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мальский </a:t>
            </a:r>
            <a:r>
              <a:rPr lang="ru" sz="850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ро</a:t>
            </a:r>
            <a:r>
              <a:rPr lang="ru" sz="850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дительский </a:t>
            </a:r>
            <a:r>
              <a:rPr lang="ru" sz="850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ко</a:t>
            </a:r>
            <a:r>
              <a:rPr lang="ru" sz="850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митет» </a:t>
            </a:r>
            <a:r>
              <a:rPr lang="ru" sz="850" dirty="0">
                <a:latin typeface="Raleway"/>
                <a:ea typeface="Raleway"/>
                <a:cs typeface="Raleway"/>
                <a:sym typeface="Raleway"/>
              </a:rPr>
              <a:t>– общественное </a:t>
            </a:r>
            <a:r>
              <a:rPr lang="ru" sz="850" dirty="0" smtClean="0">
                <a:latin typeface="Raleway"/>
                <a:ea typeface="Raleway"/>
                <a:cs typeface="Raleway"/>
                <a:sym typeface="Raleway"/>
              </a:rPr>
              <a:t>объединение, </a:t>
            </a:r>
            <a:r>
              <a:rPr lang="ru" sz="850" dirty="0">
                <a:latin typeface="Raleway"/>
                <a:ea typeface="Raleway"/>
                <a:cs typeface="Raleway"/>
                <a:sym typeface="Raleway"/>
              </a:rPr>
              <a:t>главная цель которого – взаимодействие родительских сообществ Ямала с органами власти и учреждениями социальной сферы по вопросам обучения, воспитания, досуга и безопасности детей.</a:t>
            </a:r>
            <a:endParaRPr sz="850" dirty="0">
              <a:latin typeface="Raleway"/>
              <a:ea typeface="Raleway"/>
              <a:cs typeface="Raleway"/>
              <a:sym typeface="Raleway"/>
            </a:endParaRPr>
          </a:p>
          <a:p>
            <a:pPr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Raleway"/>
              <a:buChar char="➔"/>
              <a:tabLst>
                <a:tab pos="271463" algn="l"/>
              </a:tabLst>
            </a:pPr>
            <a:r>
              <a:rPr lang="ru" sz="850" dirty="0">
                <a:latin typeface="Raleway"/>
                <a:ea typeface="Raleway"/>
                <a:cs typeface="Raleway"/>
                <a:sym typeface="Raleway"/>
              </a:rPr>
              <a:t>Деятельность Ямальского родительского комитета предусматривает как онлайн-мероприятия – консультации и вебинары для родителей по проблемным вопросам, так и выход в оффлайн – встречи инициативных родителей с представителями власти, народный контроль качества школьного и дошкольного питания, безопасности детских площадок, летних лагерей и т.д</a:t>
            </a:r>
            <a:r>
              <a:rPr lang="ru" sz="850" dirty="0" smtClean="0"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lvl="0">
              <a:spcBef>
                <a:spcPts val="1000"/>
              </a:spcBef>
              <a:buClr>
                <a:schemeClr val="dk1"/>
              </a:buClr>
              <a:buSzPts val="850"/>
              <a:buFont typeface="Raleway"/>
              <a:buChar char="➔"/>
              <a:tabLst>
                <a:tab pos="271463" algn="l"/>
              </a:tabLst>
            </a:pPr>
            <a:r>
              <a:rPr lang="ru-RU" sz="850" dirty="0" smtClean="0">
                <a:latin typeface="Raleway"/>
                <a:ea typeface="Raleway"/>
                <a:cs typeface="Raleway"/>
                <a:sym typeface="Raleway"/>
              </a:rPr>
              <a:t>Партнерами ЯРКО уже стали многие социально ориентированные некоммерческие организации и лидеры общественного мнения.</a:t>
            </a:r>
          </a:p>
          <a:p>
            <a:pPr marL="457200" lvl="0" indent="-282575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Raleway"/>
              <a:buChar char="➔"/>
            </a:pPr>
            <a:endParaRPr sz="85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1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" name="Google Shape;141;p23" descr="Кусок клейкой ленты, который удерживает заметку на слайде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1329690" y="218094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23"/>
          <p:cNvSpPr txBox="1"/>
          <p:nvPr/>
        </p:nvSpPr>
        <p:spPr>
          <a:xfrm>
            <a:off x="720465" y="1134276"/>
            <a:ext cx="34329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 smtClean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Темы </a:t>
            </a:r>
            <a:r>
              <a:rPr lang="ru" sz="1600" b="1" dirty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избирательной </a:t>
            </a:r>
            <a:r>
              <a:rPr lang="ru" sz="1600" b="1" dirty="0" smtClean="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кампании</a:t>
            </a:r>
            <a:endParaRPr sz="1600" b="1" dirty="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4" t="10722" r="22055" b="5646"/>
          <a:stretch/>
        </p:blipFill>
        <p:spPr>
          <a:xfrm>
            <a:off x="7945121" y="108375"/>
            <a:ext cx="1071050" cy="12653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018" y="1608504"/>
            <a:ext cx="3510539" cy="206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4" t="10722" r="22055" b="5646"/>
          <a:stretch/>
        </p:blipFill>
        <p:spPr>
          <a:xfrm>
            <a:off x="7945121" y="108375"/>
            <a:ext cx="1071050" cy="1265344"/>
          </a:xfrm>
          <a:prstGeom prst="rect">
            <a:avLst/>
          </a:prstGeom>
        </p:spPr>
      </p:pic>
      <p:sp>
        <p:nvSpPr>
          <p:cNvPr id="3" name="Google Shape;72;p13"/>
          <p:cNvSpPr txBox="1">
            <a:spLocks/>
          </p:cNvSpPr>
          <p:nvPr/>
        </p:nvSpPr>
        <p:spPr>
          <a:xfrm>
            <a:off x="569545" y="2000012"/>
            <a:ext cx="6630510" cy="56030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3429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rtl="0" eaLnBrk="1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tx2"/>
                </a:solidFill>
              </a:defRPr>
            </a:lvl2pPr>
            <a:lvl3pPr lvl="2" rtl="0" eaLnBrk="1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tx2"/>
                </a:solidFill>
              </a:defRPr>
            </a:lvl3pPr>
            <a:lvl4pPr lvl="3" rtl="0" eaLnBrk="1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tx2"/>
                </a:solidFill>
              </a:defRPr>
            </a:lvl4pPr>
            <a:lvl5pPr lvl="4" rtl="0" eaLnBrk="1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tx2"/>
                </a:solidFill>
              </a:defRPr>
            </a:lvl5pPr>
            <a:lvl6pPr lvl="5" rtl="0" eaLnBrk="1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tx2"/>
                </a:solidFill>
              </a:defRPr>
            </a:lvl6pPr>
            <a:lvl7pPr lvl="6" rtl="0" eaLnBrk="1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tx2"/>
                </a:solidFill>
              </a:defRPr>
            </a:lvl7pPr>
            <a:lvl8pPr lvl="7" rtl="0" eaLnBrk="1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tx2"/>
                </a:solidFill>
              </a:defRPr>
            </a:lvl8pPr>
            <a:lvl9pPr lvl="8" rtl="0" eaLnBrk="1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tx2"/>
                </a:solidFill>
              </a:defRPr>
            </a:lvl9pPr>
          </a:lstStyle>
          <a:p>
            <a:pPr algn="ctr">
              <a:buClrTx/>
              <a:buFontTx/>
            </a:pPr>
            <a:r>
              <a:rPr lang="ru-RU" sz="2800" b="1" dirty="0" smtClean="0"/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1344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300</TotalTime>
  <Words>118</Words>
  <Application>Microsoft Office PowerPoint</Application>
  <PresentationFormat>Экран (16:9)</PresentationFormat>
  <Paragraphs>8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Wingdings 3</vt:lpstr>
      <vt:lpstr>Arial</vt:lpstr>
      <vt:lpstr>Times New Roman</vt:lpstr>
      <vt:lpstr>Raleway</vt:lpstr>
      <vt:lpstr>Trebuchet MS</vt:lpstr>
      <vt:lpstr>Грань</vt:lpstr>
      <vt:lpstr>ОТЧЕТ ДЕПУТАТА ГОРОДСКОЙ ДУМЫ  МУНИЦИПАЛЬНОГО ОБРАЗОВАНИЯ ГОРОД НОВЫЙ УРЕНГОЙ ПАЦЕВИЧА МИХАИЛА СЕРГЕЕВИЧА  О ДЕПУТАТСКОЙ ДЕЯТЕЛЬНОСТИ  ЗА 2020 ГОД И 1-Е ПОЛУГОДИЕ 2021 ГОДА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ИЗБИРАТЕЛЬНОЙ КАМПАНИИ КАНДИДАТА В ДЕПУТАТЫ ТЮМЕНСКОЙ ОБЛАСТНОЙ ДУМЫ СЕДЬМОГО СОЗЫВА</dc:title>
  <dc:creator>Alexsander AA. Norka</dc:creator>
  <cp:lastModifiedBy>W113</cp:lastModifiedBy>
  <cp:revision>24</cp:revision>
  <dcterms:modified xsi:type="dcterms:W3CDTF">2021-06-30T04:27:08Z</dcterms:modified>
</cp:coreProperties>
</file>